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94" autoAdjust="0"/>
  </p:normalViewPr>
  <p:slideViewPr>
    <p:cSldViewPr>
      <p:cViewPr varScale="1">
        <p:scale>
          <a:sx n="65" d="100"/>
          <a:sy n="65" d="100"/>
        </p:scale>
        <p:origin x="-191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DB77C-F486-42C6-AF19-0E3F8D8BDFBA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C9521-DCDA-40EE-BF5D-F73020EA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41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the number of weeks</a:t>
            </a:r>
            <a:r>
              <a:rPr lang="en-US" baseline="0" dirty="0" smtClean="0"/>
              <a:t> in a year.  Divide by 4.  Square it.  Add 27.  Take the square root.  Subtract 17.  Write the absolute value of your answer. (3)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the number of nickels in a dollar.  Square it.  Subtract 144.  Take the square root.  Subtract 9.  Write the absolute value of your answer.  </a:t>
            </a:r>
            <a:r>
              <a:rPr lang="en-US" baseline="0" smtClean="0"/>
              <a:t>(7)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C9521-DCDA-40EE-BF5D-F73020EACA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4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65CFE6-B10E-4369-BD08-D91E7F9F6803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B6ACCE0-6FC5-4C37-A275-9B8C7B94FB7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oleObject" Target="../embeddings/oleObject2.bin"/><Relationship Id="rId18" Type="http://schemas.openxmlformats.org/officeDocument/2006/relationships/image" Target="../media/image10.wmf"/><Relationship Id="rId3" Type="http://schemas.openxmlformats.org/officeDocument/2006/relationships/image" Target="../media/image11.wmf"/><Relationship Id="rId7" Type="http://schemas.openxmlformats.org/officeDocument/2006/relationships/image" Target="../media/image15.png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.bin"/><Relationship Id="rId5" Type="http://schemas.openxmlformats.org/officeDocument/2006/relationships/image" Target="../media/image13.wmf"/><Relationship Id="rId15" Type="http://schemas.openxmlformats.org/officeDocument/2006/relationships/oleObject" Target="../embeddings/oleObject3.bin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4.wmf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pn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Thursday, November 29,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 Problems &amp; 2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6-4: Rhombi &amp; Squares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Chapter 6 Packet 2 #1-10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447800" y="3810000"/>
                <a:ext cx="7543800" cy="2555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r>
                  <a:rPr lang="en-US" dirty="0" smtClean="0"/>
                  <a:t>1.) 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</a:t>
                </a:r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2.) Simplify: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−18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400" dirty="0" smtClean="0"/>
              </a:p>
              <a:p>
                <a:endParaRPr lang="en-US" dirty="0"/>
              </a:p>
              <a:p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3.) Find the slope of the line that passes through the points (5, -8) and (3, 9).</a:t>
                </a:r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810000"/>
                <a:ext cx="7543800" cy="2555956"/>
              </a:xfrm>
              <a:prstGeom prst="rect">
                <a:avLst/>
              </a:prstGeom>
              <a:blipFill rotWithShape="1">
                <a:blip r:embed="rId3"/>
                <a:stretch>
                  <a:fillRect l="-728" t="-1193" b="-2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>
          <a:xfrm>
            <a:off x="2971800" y="3771900"/>
            <a:ext cx="2468880" cy="960120"/>
          </a:xfrm>
          <a:custGeom>
            <a:avLst/>
            <a:gdLst>
              <a:gd name="connsiteX0" fmla="*/ 0 w 2468880"/>
              <a:gd name="connsiteY0" fmla="*/ 891540 h 960120"/>
              <a:gd name="connsiteX1" fmla="*/ 1017270 w 2468880"/>
              <a:gd name="connsiteY1" fmla="*/ 0 h 960120"/>
              <a:gd name="connsiteX2" fmla="*/ 2468880 w 2468880"/>
              <a:gd name="connsiteY2" fmla="*/ 297180 h 960120"/>
              <a:gd name="connsiteX3" fmla="*/ 1623060 w 2468880"/>
              <a:gd name="connsiteY3" fmla="*/ 960120 h 960120"/>
              <a:gd name="connsiteX4" fmla="*/ 0 w 2468880"/>
              <a:gd name="connsiteY4" fmla="*/ 891540 h 96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8880" h="960120">
                <a:moveTo>
                  <a:pt x="0" y="891540"/>
                </a:moveTo>
                <a:lnTo>
                  <a:pt x="1017270" y="0"/>
                </a:lnTo>
                <a:lnTo>
                  <a:pt x="2468880" y="297180"/>
                </a:lnTo>
                <a:lnTo>
                  <a:pt x="1623060" y="960120"/>
                </a:lnTo>
                <a:lnTo>
                  <a:pt x="0" y="89154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124200" y="432810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4328100"/>
                <a:ext cx="457200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259580" y="433191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580" y="4331910"/>
                <a:ext cx="457200" cy="400110"/>
              </a:xfrm>
              <a:prstGeom prst="rect">
                <a:avLst/>
              </a:prstGeom>
              <a:blipFill rotWithShape="1">
                <a:blip r:embed="rId5"/>
                <a:stretch>
                  <a:fillRect r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419600" y="3933855"/>
                <a:ext cx="10287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+16°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933855"/>
                <a:ext cx="1028700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810000" y="373380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92°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733800"/>
                <a:ext cx="457200" cy="400110"/>
              </a:xfrm>
              <a:prstGeom prst="rect">
                <a:avLst/>
              </a:prstGeom>
              <a:blipFill rotWithShape="1">
                <a:blip r:embed="rId7"/>
                <a:stretch>
                  <a:fillRect r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42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4"/>
                </a:solidFill>
                <a:cs typeface="Times New Roman" pitchFamily="18" charset="0"/>
              </a:rPr>
              <a:t>§6.4 </a:t>
            </a:r>
            <a:r>
              <a:rPr lang="en-US" sz="3600" dirty="0" smtClean="0">
                <a:solidFill>
                  <a:schemeClr val="accent4"/>
                </a:solidFill>
                <a:cs typeface="Times New Roman" pitchFamily="18" charset="0"/>
              </a:rPr>
              <a:t>Rhombi &amp; Squares</a:t>
            </a:r>
            <a:endParaRPr lang="en-US" sz="3600" dirty="0">
              <a:solidFill>
                <a:schemeClr val="accent4"/>
              </a:solidFill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Definitions</a:t>
            </a:r>
          </a:p>
          <a:p>
            <a:pPr lvl="1"/>
            <a:r>
              <a:rPr lang="en-US" sz="2400" dirty="0" smtClean="0"/>
              <a:t>Rhombus</a:t>
            </a:r>
          </a:p>
          <a:p>
            <a:pPr lvl="2"/>
            <a:r>
              <a:rPr lang="en-US" sz="2000" dirty="0" smtClean="0"/>
              <a:t>A parallelogram is a rhombus if and only if it has 4 congruent sides.</a:t>
            </a:r>
          </a:p>
          <a:p>
            <a:pPr lvl="2"/>
            <a:endParaRPr lang="en-US" sz="2000" dirty="0" smtClean="0"/>
          </a:p>
          <a:p>
            <a:pPr lvl="2"/>
            <a:endParaRPr lang="en-US" sz="2000" dirty="0"/>
          </a:p>
          <a:p>
            <a:pPr lvl="2"/>
            <a:endParaRPr lang="en-US" sz="2000" dirty="0" smtClean="0"/>
          </a:p>
          <a:p>
            <a:pPr lvl="1"/>
            <a:r>
              <a:rPr lang="en-US" sz="2400" dirty="0" smtClean="0"/>
              <a:t>Square</a:t>
            </a:r>
          </a:p>
          <a:p>
            <a:pPr lvl="2"/>
            <a:r>
              <a:rPr lang="en-US" sz="2000" dirty="0" smtClean="0"/>
              <a:t>A parallelogram is a square if and only if it has 4 congruent sides </a:t>
            </a:r>
            <a:r>
              <a:rPr lang="en-US" sz="2000" i="1" dirty="0" smtClean="0"/>
              <a:t>and</a:t>
            </a:r>
            <a:r>
              <a:rPr lang="en-US" sz="2000" dirty="0" smtClean="0"/>
              <a:t> 4 congruent (right) angles.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667500" y="2743200"/>
            <a:ext cx="1447800" cy="16002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6972300" y="3048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7658100" y="3048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7658100" y="3886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>
            <a:off x="6819900" y="3810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3657600" y="5486400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581400" y="586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4495800" y="586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4114800" y="6321425"/>
            <a:ext cx="0" cy="155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4114800" y="5410200"/>
            <a:ext cx="0" cy="155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657600" y="6248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657600" y="5486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419600" y="6248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419600" y="5486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9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8" grpId="0" animBg="1"/>
      <p:bldP spid="6149" grpId="0" animBg="1"/>
      <p:bldP spid="6150" grpId="0" animBg="1"/>
      <p:bldP spid="6151" grpId="0" animBg="1"/>
      <p:bldP spid="6152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4"/>
                </a:solidFill>
              </a:rPr>
              <a:t>Example.  </a:t>
            </a:r>
            <a:r>
              <a:rPr lang="en-US" sz="2800" dirty="0">
                <a:solidFill>
                  <a:schemeClr val="accent4"/>
                </a:solidFill>
              </a:rPr>
              <a:t>Describing special parallelograms.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Complete the sentence with </a:t>
            </a:r>
            <a:r>
              <a:rPr lang="en-US" i="1" smtClean="0"/>
              <a:t>always</a:t>
            </a:r>
            <a:r>
              <a:rPr lang="en-US" smtClean="0"/>
              <a:t>, </a:t>
            </a:r>
            <a:r>
              <a:rPr lang="en-US" i="1" smtClean="0"/>
              <a:t>sometimes</a:t>
            </a:r>
            <a:r>
              <a:rPr lang="en-US" smtClean="0"/>
              <a:t>, or </a:t>
            </a:r>
            <a:r>
              <a:rPr lang="en-US" i="1" smtClean="0"/>
              <a:t>never</a:t>
            </a:r>
            <a:r>
              <a:rPr lang="en-US" smtClean="0"/>
              <a:t>.</a:t>
            </a:r>
          </a:p>
          <a:p>
            <a:pPr marL="1004888" lvl="1" indent="-533400">
              <a:buFont typeface="Wingdings" pitchFamily="2" charset="2"/>
              <a:buAutoNum type="arabicParenR"/>
            </a:pPr>
            <a:r>
              <a:rPr lang="en-US" smtClean="0"/>
              <a:t>A square is _________ a rectangle.</a:t>
            </a:r>
          </a:p>
          <a:p>
            <a:pPr marL="1004888" lvl="1" indent="-533400">
              <a:buFont typeface="Wingdings" pitchFamily="2" charset="2"/>
              <a:buAutoNum type="arabicParenR"/>
            </a:pPr>
            <a:r>
              <a:rPr lang="en-US" smtClean="0"/>
              <a:t>A rectangle is _________ a rhombus.</a:t>
            </a:r>
          </a:p>
          <a:p>
            <a:pPr marL="1004888" lvl="1" indent="-533400">
              <a:buFont typeface="Wingdings" pitchFamily="2" charset="2"/>
              <a:buAutoNum type="arabicParenR"/>
            </a:pPr>
            <a:r>
              <a:rPr lang="en-US" smtClean="0"/>
              <a:t>A rhombus is _________ a square.</a:t>
            </a:r>
          </a:p>
          <a:p>
            <a:pPr marL="1004888" lvl="1" indent="-533400">
              <a:buFont typeface="Wingdings" pitchFamily="2" charset="2"/>
              <a:buAutoNum type="arabicParenR"/>
            </a:pPr>
            <a:r>
              <a:rPr lang="en-US" smtClean="0"/>
              <a:t>A square is _________ a rhombus.</a:t>
            </a:r>
          </a:p>
          <a:p>
            <a:pPr marL="1004888" lvl="1" indent="-533400">
              <a:buFont typeface="Wingdings" pitchFamily="2" charset="2"/>
              <a:buAutoNum type="arabicParenR"/>
            </a:pPr>
            <a:r>
              <a:rPr lang="en-US" smtClean="0"/>
              <a:t>A rectangle is _________ a square.</a:t>
            </a:r>
          </a:p>
          <a:p>
            <a:pPr marL="1004888" lvl="1" indent="-533400">
              <a:buFont typeface="Wingdings" pitchFamily="2" charset="2"/>
              <a:buAutoNum type="arabicParenR"/>
            </a:pPr>
            <a:r>
              <a:rPr lang="en-US" smtClean="0"/>
              <a:t>A rhombus is _________ a rectangle.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52800" y="2528888"/>
            <a:ext cx="3505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always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733800" y="3062287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sometimes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657600" y="3519487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sometimes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352800" y="4052887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always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733800" y="4510087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sometimes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733800" y="5043487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sometimes</a:t>
            </a:r>
          </a:p>
        </p:txBody>
      </p:sp>
    </p:spTree>
    <p:extLst>
      <p:ext uri="{BB962C8B-B14F-4D97-AF65-F5344CB8AC3E}">
        <p14:creationId xmlns:p14="http://schemas.microsoft.com/office/powerpoint/2010/main" val="11050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/>
      <p:bldP spid="7173" grpId="0"/>
      <p:bldP spid="7174" grpId="0"/>
      <p:bldP spid="7176" grpId="0"/>
      <p:bldP spid="7177" grpId="0"/>
      <p:bldP spid="71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4"/>
                </a:solidFill>
              </a:rPr>
              <a:t>Example. </a:t>
            </a:r>
            <a:r>
              <a:rPr lang="en-US" dirty="0">
                <a:solidFill>
                  <a:schemeClr val="accent4"/>
                </a:solidFill>
              </a:rPr>
              <a:t>Using properties.</a:t>
            </a:r>
          </a:p>
        </p:txBody>
      </p:sp>
      <p:pic>
        <p:nvPicPr>
          <p:cNvPr id="81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42999"/>
            <a:ext cx="4797425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080" y="1226280"/>
            <a:ext cx="256857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524000"/>
            <a:ext cx="3074988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75" y="2211388"/>
            <a:ext cx="4189412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7" y="2986088"/>
            <a:ext cx="403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0"/>
            <a:ext cx="4543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648200"/>
            <a:ext cx="4391025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5410200"/>
            <a:ext cx="560705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154487" y="21336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sides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030287" y="2514600"/>
            <a:ext cx="472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accent3"/>
                </a:solidFill>
              </a:rPr>
              <a:t>Def. Rhombus.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544887" y="2955925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congruent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914400" y="3276600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accent3"/>
                </a:solidFill>
              </a:rPr>
              <a:t>If a quad. is a //</a:t>
            </a:r>
            <a:r>
              <a:rPr lang="en-US" sz="2000" dirty="0" err="1">
                <a:solidFill>
                  <a:schemeClr val="accent3"/>
                </a:solidFill>
              </a:rPr>
              <a:t>ogram</a:t>
            </a:r>
            <a:r>
              <a:rPr lang="en-US" sz="2000" dirty="0">
                <a:solidFill>
                  <a:schemeClr val="accent3"/>
                </a:solidFill>
              </a:rPr>
              <a:t> then opp. sides are congruent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962400" y="385445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</a:rPr>
              <a:t>congruent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066800" y="4175125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accent3"/>
                </a:solidFill>
              </a:rPr>
              <a:t>If a quad. is a //ogram then opp. angles are congruent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2743200" y="461645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bisect each other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914400" y="4937125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accent3"/>
                </a:solidFill>
              </a:rPr>
              <a:t>If a quad. is a //ogram then diags. bisect each other.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191000" y="53340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supplementary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1219200" y="5676617"/>
            <a:ext cx="685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accent3"/>
                </a:solidFill>
              </a:rPr>
              <a:t>If a quad. is a //ogram then consec. angles are supplementary.</a:t>
            </a: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6781800" y="2438400"/>
            <a:ext cx="2286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H="1">
            <a:off x="7696200" y="1981200"/>
            <a:ext cx="2286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6781800" y="1981200"/>
            <a:ext cx="304800" cy="2286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7772400" y="2438400"/>
            <a:ext cx="304800" cy="2286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6934200" y="2514600"/>
            <a:ext cx="2286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H="1">
            <a:off x="7848600" y="2057400"/>
            <a:ext cx="2286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6" name="Arc 34"/>
          <p:cNvSpPr>
            <a:spLocks/>
          </p:cNvSpPr>
          <p:nvPr/>
        </p:nvSpPr>
        <p:spPr bwMode="auto">
          <a:xfrm rot="2447679" flipH="1">
            <a:off x="7315200" y="2514600"/>
            <a:ext cx="304800" cy="304800"/>
          </a:xfrm>
          <a:custGeom>
            <a:avLst/>
            <a:gdLst>
              <a:gd name="T0" fmla="*/ 0 w 21600"/>
              <a:gd name="T1" fmla="*/ 0 h 21600"/>
              <a:gd name="T2" fmla="*/ 3048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7" name="Arc 35"/>
          <p:cNvSpPr>
            <a:spLocks/>
          </p:cNvSpPr>
          <p:nvPr/>
        </p:nvSpPr>
        <p:spPr bwMode="auto">
          <a:xfrm rot="-2447679" flipH="1" flipV="1">
            <a:off x="7315200" y="1905000"/>
            <a:ext cx="304800" cy="304800"/>
          </a:xfrm>
          <a:custGeom>
            <a:avLst/>
            <a:gdLst>
              <a:gd name="T0" fmla="*/ 0 w 21600"/>
              <a:gd name="T1" fmla="*/ 0 h 21600"/>
              <a:gd name="T2" fmla="*/ 3048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Arc 36"/>
          <p:cNvSpPr>
            <a:spLocks/>
          </p:cNvSpPr>
          <p:nvPr/>
        </p:nvSpPr>
        <p:spPr bwMode="auto">
          <a:xfrm rot="18755074" flipH="1">
            <a:off x="8039100" y="2247900"/>
            <a:ext cx="228600" cy="1524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152400 h 21600"/>
              <a:gd name="T4" fmla="*/ 0 w 21600"/>
              <a:gd name="T5" fmla="*/ 152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9" name="Arc 37"/>
          <p:cNvSpPr>
            <a:spLocks/>
          </p:cNvSpPr>
          <p:nvPr/>
        </p:nvSpPr>
        <p:spPr bwMode="auto">
          <a:xfrm rot="-7847679" flipH="1" flipV="1">
            <a:off x="6553200" y="2243138"/>
            <a:ext cx="228600" cy="2286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228600 h 21600"/>
              <a:gd name="T4" fmla="*/ 0 w 21600"/>
              <a:gd name="T5" fmla="*/ 228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0" name="Arc 38"/>
          <p:cNvSpPr>
            <a:spLocks/>
          </p:cNvSpPr>
          <p:nvPr/>
        </p:nvSpPr>
        <p:spPr bwMode="auto">
          <a:xfrm rot="18755074" flipH="1">
            <a:off x="8115300" y="2247900"/>
            <a:ext cx="228600" cy="1524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152400 h 21600"/>
              <a:gd name="T4" fmla="*/ 0 w 21600"/>
              <a:gd name="T5" fmla="*/ 152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Arc 39"/>
          <p:cNvSpPr>
            <a:spLocks/>
          </p:cNvSpPr>
          <p:nvPr/>
        </p:nvSpPr>
        <p:spPr bwMode="auto">
          <a:xfrm rot="-7847679" flipH="1" flipV="1">
            <a:off x="6629400" y="2243138"/>
            <a:ext cx="228600" cy="2286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228600 h 21600"/>
              <a:gd name="T4" fmla="*/ 0 w 21600"/>
              <a:gd name="T5" fmla="*/ 228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6400800" y="2362200"/>
            <a:ext cx="20574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7467600" y="1905000"/>
            <a:ext cx="0" cy="838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7391400" y="2209800"/>
            <a:ext cx="18256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7391400" y="2514600"/>
            <a:ext cx="18256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6934200" y="2286000"/>
            <a:ext cx="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7010400" y="2286000"/>
            <a:ext cx="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7696200" y="2286000"/>
            <a:ext cx="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7772400" y="2286000"/>
            <a:ext cx="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240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299198"/>
              </p:ext>
            </p:extLst>
          </p:nvPr>
        </p:nvGraphicFramePr>
        <p:xfrm>
          <a:off x="6934200" y="3125677"/>
          <a:ext cx="19812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1" imgW="1244520" imgH="177480" progId="Equation.3">
                  <p:embed/>
                </p:oleObj>
              </mc:Choice>
              <mc:Fallback>
                <p:oleObj name="Equation" r:id="rId11" imgW="12445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125677"/>
                        <a:ext cx="19812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41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047045"/>
              </p:ext>
            </p:extLst>
          </p:nvPr>
        </p:nvGraphicFramePr>
        <p:xfrm>
          <a:off x="6913563" y="3376502"/>
          <a:ext cx="20224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3" imgW="1269720" imgH="177480" progId="Equation.3">
                  <p:embed/>
                </p:oleObj>
              </mc:Choice>
              <mc:Fallback>
                <p:oleObj name="Equation" r:id="rId13" imgW="1269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3376502"/>
                        <a:ext cx="2022475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42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356594"/>
              </p:ext>
            </p:extLst>
          </p:nvPr>
        </p:nvGraphicFramePr>
        <p:xfrm>
          <a:off x="6913563" y="3681302"/>
          <a:ext cx="20224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5" imgW="1269720" imgH="177480" progId="Equation.3">
                  <p:embed/>
                </p:oleObj>
              </mc:Choice>
              <mc:Fallback>
                <p:oleObj name="Equation" r:id="rId15" imgW="1269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63" y="3681302"/>
                        <a:ext cx="2022475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43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19027"/>
              </p:ext>
            </p:extLst>
          </p:nvPr>
        </p:nvGraphicFramePr>
        <p:xfrm>
          <a:off x="6904038" y="3986102"/>
          <a:ext cx="20415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7" imgW="1282680" imgH="177480" progId="Equation.3">
                  <p:embed/>
                </p:oleObj>
              </mc:Choice>
              <mc:Fallback>
                <p:oleObj name="Equation" r:id="rId17" imgW="12826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8" y="3986102"/>
                        <a:ext cx="2041525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875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6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8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2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6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0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4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9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4" grpId="0"/>
      <p:bldP spid="8205" grpId="0"/>
      <p:bldP spid="8207" grpId="0"/>
      <p:bldP spid="8208" grpId="0"/>
      <p:bldP spid="8209" grpId="0"/>
      <p:bldP spid="8210" grpId="0"/>
      <p:bldP spid="8211" grpId="0"/>
      <p:bldP spid="8212" grpId="0"/>
      <p:bldP spid="8213" grpId="0"/>
      <p:bldP spid="8214" grpId="0" animBg="1"/>
      <p:bldP spid="8214" grpId="1" animBg="1"/>
      <p:bldP spid="8214" grpId="2" animBg="1"/>
      <p:bldP spid="8214" grpId="3" animBg="1"/>
      <p:bldP spid="8215" grpId="0" animBg="1"/>
      <p:bldP spid="8215" grpId="1" animBg="1"/>
      <p:bldP spid="8215" grpId="2" animBg="1"/>
      <p:bldP spid="8215" grpId="3" animBg="1"/>
      <p:bldP spid="8216" grpId="0" animBg="1"/>
      <p:bldP spid="8216" grpId="1" animBg="1"/>
      <p:bldP spid="8216" grpId="2" animBg="1"/>
      <p:bldP spid="8216" grpId="3" animBg="1"/>
      <p:bldP spid="8217" grpId="0" animBg="1"/>
      <p:bldP spid="8217" grpId="1" animBg="1"/>
      <p:bldP spid="8217" grpId="2" animBg="1"/>
      <p:bldP spid="8217" grpId="3" animBg="1"/>
      <p:bldP spid="8218" grpId="0" animBg="1"/>
      <p:bldP spid="8218" grpId="1" animBg="1"/>
      <p:bldP spid="8219" grpId="0" animBg="1"/>
      <p:bldP spid="8219" grpId="1" animBg="1"/>
      <p:bldP spid="8226" grpId="0" animBg="1"/>
      <p:bldP spid="8226" grpId="1" animBg="1"/>
      <p:bldP spid="8227" grpId="0" animBg="1"/>
      <p:bldP spid="8227" grpId="1" animBg="1"/>
      <p:bldP spid="8228" grpId="0" animBg="1"/>
      <p:bldP spid="8228" grpId="1" animBg="1"/>
      <p:bldP spid="8229" grpId="0" animBg="1"/>
      <p:bldP spid="8229" grpId="1" animBg="1"/>
      <p:bldP spid="8230" grpId="0" animBg="1"/>
      <p:bldP spid="8230" grpId="1" animBg="1"/>
      <p:bldP spid="8231" grpId="0" animBg="1"/>
      <p:bldP spid="8231" grpId="1" animBg="1"/>
      <p:bldP spid="8232" grpId="0" animBg="1"/>
      <p:bldP spid="8233" grpId="0" animBg="1"/>
      <p:bldP spid="8234" grpId="0" animBg="1"/>
      <p:bldP spid="8235" grpId="0" animBg="1"/>
      <p:bldP spid="8236" grpId="0" animBg="1"/>
      <p:bldP spid="8237" grpId="0" animBg="1"/>
      <p:bldP spid="8238" grpId="0" animBg="1"/>
      <p:bldP spid="82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4"/>
                </a:solidFill>
              </a:rPr>
              <a:t>Corollary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Square Corollary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quadrilateral is a square if and only if it is both a rectangle and a rhombus.</a:t>
            </a:r>
          </a:p>
        </p:txBody>
      </p:sp>
    </p:spTree>
    <p:extLst>
      <p:ext uri="{BB962C8B-B14F-4D97-AF65-F5344CB8AC3E}">
        <p14:creationId xmlns:p14="http://schemas.microsoft.com/office/powerpoint/2010/main" val="189597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93386"/>
            <a:ext cx="7696200" cy="705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113" y="1600200"/>
            <a:ext cx="7877324" cy="1032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7" y="2632868"/>
            <a:ext cx="7878763" cy="2873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95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4"/>
                </a:solidFill>
              </a:rPr>
              <a:t>Theorems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7848600" cy="119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590800" y="1443335"/>
            <a:ext cx="243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perpendicular</a:t>
            </a:r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320160"/>
              </p:ext>
            </p:extLst>
          </p:nvPr>
        </p:nvGraphicFramePr>
        <p:xfrm>
          <a:off x="5346700" y="1752600"/>
          <a:ext cx="5842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4" imgW="253800" imgH="203040" progId="Equation.3">
                  <p:embed/>
                </p:oleObj>
              </mc:Choice>
              <mc:Fallback>
                <p:oleObj name="Equation" r:id="rId4" imgW="253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1752600"/>
                        <a:ext cx="5842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41703"/>
              </p:ext>
            </p:extLst>
          </p:nvPr>
        </p:nvGraphicFramePr>
        <p:xfrm>
          <a:off x="6172200" y="1790700"/>
          <a:ext cx="6127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6" imgW="266400" imgH="215640" progId="Equation.3">
                  <p:embed/>
                </p:oleObj>
              </mc:Choice>
              <mc:Fallback>
                <p:oleObj name="Equation" r:id="rId6" imgW="266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790700"/>
                        <a:ext cx="6127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101656"/>
            <a:ext cx="7924800" cy="1860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132846" y="4129087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BAD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657600" y="4129087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</a:rPr>
              <a:t>BCD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132846" y="44958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ABC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657600" y="44958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ADC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3551976" y="1143000"/>
            <a:ext cx="1219200" cy="304800"/>
          </a:xfrm>
          <a:prstGeom prst="rect">
            <a:avLst/>
          </a:prstGeom>
          <a:solidFill>
            <a:schemeClr val="accent1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3505200" y="3124200"/>
            <a:ext cx="1219200" cy="304800"/>
          </a:xfrm>
          <a:prstGeom prst="rect">
            <a:avLst/>
          </a:prstGeom>
          <a:solidFill>
            <a:schemeClr val="accent1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1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70" grpId="0"/>
      <p:bldP spid="15371" grpId="0"/>
      <p:bldP spid="15372" grpId="0"/>
      <p:bldP spid="15373" grpId="0"/>
      <p:bldP spid="15374" grpId="0" animBg="1"/>
      <p:bldP spid="153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4"/>
                </a:solidFill>
              </a:rPr>
              <a:t>Example. </a:t>
            </a:r>
            <a:r>
              <a:rPr lang="en-US" dirty="0">
                <a:solidFill>
                  <a:schemeClr val="accent4"/>
                </a:solidFill>
              </a:rPr>
              <a:t>Checking a Square.</a:t>
            </a:r>
          </a:p>
        </p:txBody>
      </p:sp>
      <p:pic>
        <p:nvPicPr>
          <p:cNvPr id="378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39" y="1219200"/>
            <a:ext cx="7599363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637" y="4267201"/>
            <a:ext cx="7675563" cy="31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895600" y="4124095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</a:rPr>
              <a:t>congruent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832349" y="4124095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</a:rPr>
              <a:t>rhombus</a:t>
            </a:r>
          </a:p>
        </p:txBody>
      </p:sp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637" y="4800601"/>
            <a:ext cx="6151563" cy="312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429" y="4780937"/>
            <a:ext cx="16573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4" y="5334000"/>
            <a:ext cx="5554663" cy="26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4" y="5730989"/>
            <a:ext cx="2570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2895600" y="46482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</a:rPr>
              <a:t>congruent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7031037" y="4648200"/>
            <a:ext cx="203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</a:rPr>
              <a:t>rectangle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105400" y="51816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</a:rPr>
              <a:t>rectangle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2209800" y="5595783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square</a:t>
            </a:r>
          </a:p>
        </p:txBody>
      </p:sp>
    </p:spTree>
    <p:extLst>
      <p:ext uri="{BB962C8B-B14F-4D97-AF65-F5344CB8AC3E}">
        <p14:creationId xmlns:p14="http://schemas.microsoft.com/office/powerpoint/2010/main" val="137029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63" grpId="0"/>
      <p:bldP spid="19468" grpId="0"/>
      <p:bldP spid="19469" grpId="0"/>
      <p:bldP spid="19470" grpId="0"/>
      <p:bldP spid="194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9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8600"/>
            <a:ext cx="7543800" cy="613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1333853"/>
            <a:ext cx="6569075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2781653"/>
            <a:ext cx="65690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4305653"/>
            <a:ext cx="72771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703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1692</TotalTime>
  <Words>393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Solstice</vt:lpstr>
      <vt:lpstr>Equation</vt:lpstr>
      <vt:lpstr>Thursday, November 29, 2012</vt:lpstr>
      <vt:lpstr>§6.4 Rhombi &amp; Squares</vt:lpstr>
      <vt:lpstr>Example.  Describing special parallelograms.</vt:lpstr>
      <vt:lpstr>Example. Using properties.</vt:lpstr>
      <vt:lpstr>Corollary</vt:lpstr>
      <vt:lpstr>PowerPoint Presentation</vt:lpstr>
      <vt:lpstr>Theorems</vt:lpstr>
      <vt:lpstr>Example. Checking a Square.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7</cp:revision>
  <dcterms:created xsi:type="dcterms:W3CDTF">2012-11-27T20:37:09Z</dcterms:created>
  <dcterms:modified xsi:type="dcterms:W3CDTF">2012-11-29T23:36:59Z</dcterms:modified>
</cp:coreProperties>
</file>